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9DE"/>
    <a:srgbClr val="FFFFCC"/>
    <a:srgbClr val="F8FCEA"/>
    <a:srgbClr val="FFE7FA"/>
    <a:srgbClr val="CEFEEE"/>
    <a:srgbClr val="FFFF99"/>
    <a:srgbClr val="CCFFCC"/>
    <a:srgbClr val="FFCCCC"/>
    <a:srgbClr val="CC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2CB4-D042-4D21-BCE2-869D94ADE49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053C6-D7D7-4A2E-9176-E1ECC2A92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0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53C6-D7D7-4A2E-9176-E1ECC2A928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5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53C6-D7D7-4A2E-9176-E1ECC2A928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5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2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9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8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1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9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2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1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7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65FE-2AF8-400A-8B3D-6994A0652A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hyperlink" Target="https://www.dg-yug.ru/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vito.ru/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inorehovo.ru/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4762" y="0"/>
            <a:ext cx="2983062" cy="6858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ПОРТИ ЗЕМЛЮ!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</a:pPr>
            <a:endParaRPr lang="ru-RU" sz="900" dirty="0" smtClean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Из-за загрязнения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нарушения </a:t>
            </a:r>
            <a:r>
              <a:rPr lang="ru-RU" sz="900" dirty="0">
                <a:solidFill>
                  <a:prstClr val="black"/>
                </a:solidFill>
              </a:rPr>
              <a:t>и снятия плодородного слоя </a:t>
            </a:r>
            <a:r>
              <a:rPr lang="ru-RU" sz="900" dirty="0" smtClean="0">
                <a:solidFill>
                  <a:prstClr val="black"/>
                </a:solidFill>
              </a:rPr>
              <a:t>почвы площадь </a:t>
            </a:r>
            <a:r>
              <a:rPr lang="ru-RU" sz="900" dirty="0">
                <a:solidFill>
                  <a:prstClr val="black"/>
                </a:solidFill>
              </a:rPr>
              <a:t>сельхозугодий стремительно сокращается!</a:t>
            </a: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Пестициды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нефтепродукты, </a:t>
            </a:r>
            <a:r>
              <a:rPr lang="ru-RU" sz="900" dirty="0" err="1" smtClean="0">
                <a:solidFill>
                  <a:prstClr val="black"/>
                </a:solidFill>
              </a:rPr>
              <a:t>агрохимикаты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тяжелые металлы и другие токсичные элементы (ртуть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фтор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нитраты и сульфаты) загрязняют землю и  подземные воды.</a:t>
            </a: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Отравляющие элементы накапливаются в </a:t>
            </a:r>
            <a:r>
              <a:rPr lang="ru-RU" sz="900" dirty="0">
                <a:solidFill>
                  <a:prstClr val="black"/>
                </a:solidFill>
              </a:rPr>
              <a:t>растениях и </a:t>
            </a:r>
            <a:r>
              <a:rPr lang="ru-RU" sz="900" b="1" dirty="0" smtClean="0">
                <a:solidFill>
                  <a:prstClr val="black"/>
                </a:solidFill>
              </a:rPr>
              <a:t>попадают </a:t>
            </a:r>
            <a:r>
              <a:rPr lang="ru-RU" sz="900" b="1" dirty="0">
                <a:solidFill>
                  <a:prstClr val="black"/>
                </a:solidFill>
              </a:rPr>
              <a:t>в орга­низм </a:t>
            </a:r>
            <a:r>
              <a:rPr lang="ru-RU" sz="900" b="1" dirty="0" smtClean="0">
                <a:solidFill>
                  <a:prstClr val="black"/>
                </a:solidFill>
              </a:rPr>
              <a:t>человека</a:t>
            </a:r>
          </a:p>
          <a:p>
            <a:pPr algn="ctr">
              <a:spcBef>
                <a:spcPct val="20000"/>
              </a:spcBef>
            </a:pPr>
            <a:r>
              <a:rPr lang="ru-R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Порча земли – экологическое преступление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</a:p>
          <a:p>
            <a:pPr lvl="0" algn="just">
              <a:spcBef>
                <a:spcPct val="20000"/>
              </a:spcBef>
            </a:pPr>
            <a:r>
              <a:rPr lang="ru-RU" sz="900" b="1" dirty="0" smtClean="0">
                <a:solidFill>
                  <a:srgbClr val="FF0000"/>
                </a:solidFill>
              </a:rPr>
              <a:t>Штраф </a:t>
            </a:r>
            <a:endParaRPr lang="en-US" sz="900" i="1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Физические лица до 5 тыс. руб.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Должностные лица до 30 тыс. руб.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Юридические лица до 80 тыс. руб.</a:t>
            </a:r>
            <a:endParaRPr lang="en-US" sz="900" i="1" dirty="0">
              <a:solidFill>
                <a:prstClr val="black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(ст. 8.6 КоАП РФ)</a:t>
            </a:r>
            <a:endParaRPr lang="ru-RU" sz="900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082396" y="0"/>
            <a:ext cx="2983062" cy="6858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ЗАНИМАЙ ЗЕМЛЮ САМОВОЛЬНО!</a:t>
            </a:r>
            <a:endParaRPr lang="ru-RU" sz="1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ru-RU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Ты </a:t>
            </a:r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не </a:t>
            </a: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вправе!</a:t>
            </a:r>
            <a:endParaRPr lang="ru-RU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 smtClean="0">
                <a:solidFill>
                  <a:prstClr val="black"/>
                </a:solidFill>
              </a:rPr>
              <a:t>расширять </a:t>
            </a:r>
            <a:r>
              <a:rPr lang="ru-RU" sz="900" dirty="0">
                <a:solidFill>
                  <a:prstClr val="black"/>
                </a:solidFill>
              </a:rPr>
              <a:t>границы своего участка путём самовольного вынесения ограждения за его фактические </a:t>
            </a:r>
            <a:r>
              <a:rPr lang="ru-RU" sz="900" dirty="0" smtClean="0">
                <a:solidFill>
                  <a:prstClr val="black"/>
                </a:solidFill>
              </a:rPr>
              <a:t>границы, </a:t>
            </a:r>
            <a:endParaRPr lang="en-US" sz="900" dirty="0" smtClean="0">
              <a:solidFill>
                <a:prstClr val="black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 smtClean="0">
                <a:solidFill>
                  <a:prstClr val="black"/>
                </a:solidFill>
              </a:rPr>
              <a:t>размещать </a:t>
            </a:r>
            <a:r>
              <a:rPr lang="ru-RU" sz="900" dirty="0">
                <a:solidFill>
                  <a:prstClr val="black"/>
                </a:solidFill>
              </a:rPr>
              <a:t>строения или осуществлять складирования за границами предоставленного тебе участка.</a:t>
            </a: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1500" b="1" dirty="0" smtClean="0">
              <a:solidFill>
                <a:srgbClr val="FF0000"/>
              </a:solidFill>
            </a:endParaRPr>
          </a:p>
          <a:p>
            <a:pPr algn="just"/>
            <a:endParaRPr lang="ru-RU" sz="500" b="1" dirty="0">
              <a:solidFill>
                <a:srgbClr val="FF0000"/>
              </a:solidFill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</a:rPr>
              <a:t>!</a:t>
            </a:r>
            <a:r>
              <a:rPr lang="ru-RU" sz="900" dirty="0" smtClean="0">
                <a:solidFill>
                  <a:prstClr val="black"/>
                </a:solidFill>
              </a:rPr>
              <a:t> При покупке </a:t>
            </a:r>
            <a:r>
              <a:rPr lang="ru-RU" sz="900" dirty="0">
                <a:solidFill>
                  <a:prstClr val="black"/>
                </a:solidFill>
              </a:rPr>
              <a:t>земельного участка </a:t>
            </a:r>
            <a:r>
              <a:rPr lang="ru-RU" sz="900" dirty="0" smtClean="0">
                <a:solidFill>
                  <a:prstClr val="black"/>
                </a:solidFill>
              </a:rPr>
              <a:t>убедись, </a:t>
            </a:r>
            <a:r>
              <a:rPr lang="ru-RU" sz="900" dirty="0">
                <a:solidFill>
                  <a:prstClr val="black"/>
                </a:solidFill>
              </a:rPr>
              <a:t>что </a:t>
            </a:r>
            <a:r>
              <a:rPr lang="ru-RU" sz="900" dirty="0" smtClean="0">
                <a:solidFill>
                  <a:prstClr val="black"/>
                </a:solidFill>
              </a:rPr>
              <a:t>постройки и ограждения </a:t>
            </a:r>
            <a:r>
              <a:rPr lang="ru-RU" sz="900" dirty="0">
                <a:solidFill>
                  <a:prstClr val="black"/>
                </a:solidFill>
              </a:rPr>
              <a:t>находятся в границах земельного участка. </a:t>
            </a:r>
            <a:endParaRPr lang="en-US" sz="9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dirty="0" smtClean="0"/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900" b="1" dirty="0" smtClean="0">
                <a:solidFill>
                  <a:srgbClr val="FF0000"/>
                </a:solidFill>
              </a:rPr>
              <a:t>Штраф</a:t>
            </a:r>
            <a:r>
              <a:rPr lang="ru-RU" sz="900" b="1" dirty="0" smtClean="0">
                <a:solidFill>
                  <a:prstClr val="black"/>
                </a:solidFill>
              </a:rPr>
              <a:t>  </a:t>
            </a:r>
            <a:r>
              <a:rPr lang="ru-RU" sz="900" b="1" dirty="0" smtClean="0">
                <a:solidFill>
                  <a:srgbClr val="FF0000"/>
                </a:solidFill>
              </a:rPr>
              <a:t>за самовольное занятие чужой земли</a:t>
            </a:r>
          </a:p>
          <a:p>
            <a:pPr marL="360363" lvl="0" indent="-360363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prstClr val="black"/>
                </a:solidFill>
              </a:rPr>
              <a:t>Физические </a:t>
            </a:r>
            <a:r>
              <a:rPr lang="ru-RU" sz="900" i="1" dirty="0">
                <a:solidFill>
                  <a:prstClr val="black"/>
                </a:solidFill>
              </a:rPr>
              <a:t>лица </a:t>
            </a:r>
            <a:r>
              <a:rPr lang="ru-RU" sz="900" i="1" dirty="0" smtClean="0">
                <a:solidFill>
                  <a:prstClr val="black"/>
                </a:solidFill>
              </a:rPr>
              <a:t>от 5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Должностные лица </a:t>
            </a:r>
            <a:r>
              <a:rPr lang="ru-RU" sz="900" i="1" dirty="0" smtClean="0">
                <a:solidFill>
                  <a:prstClr val="black"/>
                </a:solidFill>
              </a:rPr>
              <a:t>от 20 тыс</a:t>
            </a:r>
            <a:r>
              <a:rPr lang="ru-RU" sz="900" i="1" dirty="0">
                <a:solidFill>
                  <a:prstClr val="black"/>
                </a:solidFill>
              </a:rPr>
              <a:t>. руб.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Юридические лица </a:t>
            </a:r>
            <a:r>
              <a:rPr lang="ru-RU" sz="900" i="1" dirty="0" smtClean="0">
                <a:solidFill>
                  <a:prstClr val="black"/>
                </a:solidFill>
              </a:rPr>
              <a:t>от 100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  <a:endParaRPr lang="en-US" sz="900" i="1" dirty="0">
              <a:solidFill>
                <a:prstClr val="black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900" i="1" dirty="0" smtClean="0">
                <a:solidFill>
                  <a:prstClr val="black"/>
                </a:solidFill>
              </a:rPr>
              <a:t>(</a:t>
            </a:r>
            <a:r>
              <a:rPr lang="ru-RU" sz="900" i="1" dirty="0">
                <a:solidFill>
                  <a:prstClr val="black"/>
                </a:solidFill>
              </a:rPr>
              <a:t>ст. 7.1 КоАП РФ)</a:t>
            </a:r>
            <a:endParaRPr lang="en-US" sz="900" dirty="0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160032" y="0"/>
            <a:ext cx="2983062" cy="6858000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39000">
                <a:schemeClr val="bg1"/>
              </a:gs>
              <a:gs pos="67000">
                <a:srgbClr val="A9E9DE"/>
              </a:gs>
              <a:gs pos="100000">
                <a:schemeClr val="bg1"/>
              </a:gs>
            </a:gsLst>
            <a:lin ang="5400000" scaled="1"/>
          </a:gradFill>
          <a:ln cmpd="sng"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just"/>
            <a:endParaRPr lang="ru-RU" sz="900" dirty="0">
              <a:solidFill>
                <a:schemeClr val="tx1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3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70" y="2385881"/>
            <a:ext cx="220438" cy="2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53" y="2773884"/>
            <a:ext cx="220438" cy="2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179699" y="2893253"/>
            <a:ext cx="29643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Используйте землю добросовестно!</a:t>
            </a:r>
            <a:endParaRPr lang="ru-RU" sz="17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1403" y="1993511"/>
            <a:ext cx="28803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НАШЕ ПОДМОСКОВЬЕ – НАША ЗЕМЛЯ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Картинки по запросу московская область 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30" y="137296"/>
            <a:ext cx="12039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7448" y="3354066"/>
            <a:ext cx="2226596" cy="18062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p.mosreg.ru/upload/gallery/121/24621_ef4cacb4241fa9dbbe688799db1dea8a794ea1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31" y="4085383"/>
            <a:ext cx="2798263" cy="1575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92" y="3073406"/>
            <a:ext cx="2218452" cy="12464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mep.mosreg.ru/upload/files/X/1/X1oPOgyWxJwYWMNVrodLMpJDR4ibI6C4qF4kRycLHH4rwzBS5dyqlDCHaM9hXP9GVm6hA3hdCAZjgZoAcMUVmzuxBgRMSMIZ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" y="653537"/>
            <a:ext cx="2174709" cy="15888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651" y="653538"/>
            <a:ext cx="2325227" cy="14341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Блок-схема: альтернативный процесс 36"/>
          <p:cNvSpPr/>
          <p:nvPr/>
        </p:nvSpPr>
        <p:spPr>
          <a:xfrm>
            <a:off x="3082396" y="0"/>
            <a:ext cx="2983062" cy="6858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ИСПОЛЬЗУЙ ЗЕМЛЮ…</a:t>
            </a:r>
          </a:p>
          <a:p>
            <a:pPr algn="ctr"/>
            <a:endParaRPr lang="ru-RU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just"/>
            <a:endParaRPr lang="ru-RU" dirty="0"/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endParaRPr lang="ru-RU" sz="3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900" dirty="0">
                <a:solidFill>
                  <a:prstClr val="black"/>
                </a:solidFill>
              </a:rPr>
              <a:t>Неиспользование земель приводит к </a:t>
            </a:r>
            <a:r>
              <a:rPr lang="ru-RU" sz="900" b="1" dirty="0">
                <a:solidFill>
                  <a:prstClr val="black"/>
                </a:solidFill>
              </a:rPr>
              <a:t>стихийным свалкам</a:t>
            </a:r>
            <a:r>
              <a:rPr lang="en-US" sz="900" b="1" dirty="0">
                <a:solidFill>
                  <a:prstClr val="black"/>
                </a:solidFill>
              </a:rPr>
              <a:t>,</a:t>
            </a:r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err="1">
                <a:solidFill>
                  <a:prstClr val="black"/>
                </a:solidFill>
              </a:rPr>
              <a:t>залесенности</a:t>
            </a:r>
            <a:r>
              <a:rPr lang="ru-RU" sz="900" b="1" dirty="0">
                <a:solidFill>
                  <a:prstClr val="black"/>
                </a:solidFill>
              </a:rPr>
              <a:t> и пожарам</a:t>
            </a:r>
            <a:r>
              <a:rPr lang="ru-RU" sz="900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90000"/>
              </a:lnSpc>
            </a:pPr>
            <a:endParaRPr lang="ru-RU" sz="900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endParaRPr lang="ru-RU" sz="900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ДРУГОЙ </a:t>
            </a:r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ЗЕМЛИ НЕ БУДЕТ!</a:t>
            </a: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Сохраните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землю чистой 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безопасной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!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900" b="1" dirty="0" smtClean="0">
                <a:solidFill>
                  <a:srgbClr val="FF0000"/>
                </a:solidFill>
                <a:latin typeface="+mj-lt"/>
              </a:rPr>
              <a:t>Неиспользование земли </a:t>
            </a:r>
            <a:r>
              <a:rPr lang="ru-RU" sz="900" b="1" dirty="0">
                <a:solidFill>
                  <a:srgbClr val="FF0000"/>
                </a:solidFill>
                <a:latin typeface="+mj-lt"/>
              </a:rPr>
              <a:t>грозит штрафом!</a:t>
            </a:r>
          </a:p>
          <a:p>
            <a:pPr algn="ctr">
              <a:lnSpc>
                <a:spcPct val="90000"/>
              </a:lnSpc>
            </a:pPr>
            <a:endParaRPr lang="ru-RU" sz="300" b="1" dirty="0" smtClean="0">
              <a:solidFill>
                <a:srgbClr val="C00000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Земли </a:t>
            </a:r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сельхозназначения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Физические  лица от 3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Должностные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50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Юридические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200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(ч. 2 ст. 8.8 КоАП РФ</a:t>
            </a:r>
            <a:r>
              <a:rPr lang="ru-RU" sz="900" i="1" dirty="0" smtClean="0">
                <a:solidFill>
                  <a:prstClr val="black"/>
                </a:solidFill>
              </a:rPr>
              <a:t>)</a:t>
            </a:r>
            <a:endParaRPr lang="ru-RU" sz="900" i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sz="900" dirty="0" smtClean="0">
                <a:solidFill>
                  <a:schemeClr val="tx1"/>
                </a:solidFill>
                <a:latin typeface="+mj-lt"/>
              </a:rPr>
              <a:t>Земли иных категорий: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Физические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2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0 тыс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Должностные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50 тыс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Юридические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400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(ч. </a:t>
            </a:r>
            <a:r>
              <a:rPr lang="ru-RU" sz="900" i="1" dirty="0" smtClean="0">
                <a:solidFill>
                  <a:prstClr val="black"/>
                </a:solidFill>
              </a:rPr>
              <a:t>3 </a:t>
            </a:r>
            <a:r>
              <a:rPr lang="ru-RU" sz="900" i="1" dirty="0">
                <a:solidFill>
                  <a:prstClr val="black"/>
                </a:solidFill>
              </a:rPr>
              <a:t>ст. 8.8 КоАП РФ</a:t>
            </a:r>
            <a:r>
              <a:rPr lang="ru-RU" sz="900" i="1" dirty="0" smtClean="0">
                <a:solidFill>
                  <a:prstClr val="black"/>
                </a:solidFill>
              </a:rPr>
              <a:t>)</a:t>
            </a: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n-US" sz="900" b="1" dirty="0" smtClean="0">
              <a:solidFill>
                <a:prstClr val="black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3964" y="0"/>
            <a:ext cx="2983062" cy="6858000"/>
            <a:chOff x="354563" y="173658"/>
            <a:chExt cx="2520280" cy="6480720"/>
          </a:xfrm>
          <a:blipFill>
            <a:blip r:embed="rId3"/>
            <a:tile tx="0" ty="0" sx="100000" sy="100000" flip="none" algn="tl"/>
          </a:blipFill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354563" y="173658"/>
              <a:ext cx="2520280" cy="6480720"/>
            </a:xfrm>
            <a:prstGeom prst="flowChartAlternateProcess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algn="ctr"/>
              <a:r>
                <a:rPr lang="ru-RU" sz="125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ОСТОРОЖНО - БОРЩЕВИК!</a:t>
              </a:r>
              <a:endParaRPr lang="en-US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endParaRPr lang="en-US" sz="1300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lvl="0" algn="just">
                <a:lnSpc>
                  <a:spcPct val="9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srgbClr val="C00000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r>
                <a:rPr lang="ru-RU" sz="900" b="1" dirty="0" smtClean="0">
                  <a:solidFill>
                    <a:srgbClr val="C00000"/>
                  </a:solidFill>
                  <a:latin typeface="+mj-lt"/>
                </a:rPr>
                <a:t>БОРЩЕВИК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  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- опасное ядовитое растение. Размножается 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семенами, которые ветер 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разносит  на огромные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расстояния. 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Способен к самоопылению и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крайне плодовит.</a:t>
              </a: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r>
                <a:rPr lang="ru-RU" sz="1000" b="1" u="sng" dirty="0" smtClean="0">
                  <a:solidFill>
                    <a:srgbClr val="C00000"/>
                  </a:solidFill>
                  <a:latin typeface="+mj-lt"/>
                </a:rPr>
                <a:t>При попадании на кожу вызывает сильные ожоги!</a:t>
              </a:r>
              <a:r>
                <a:rPr lang="ru-RU" sz="900" b="1" u="sng" dirty="0" smtClean="0">
                  <a:solidFill>
                    <a:srgbClr val="C00000"/>
                  </a:solidFill>
                  <a:latin typeface="+mj-lt"/>
                </a:rPr>
                <a:t>  </a:t>
              </a: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endParaRPr lang="ru-RU" sz="300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r>
                <a:rPr lang="ru-RU" sz="12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ЗАЩИТИТЕ СВОИХ ДЕТЕЙ!</a:t>
              </a:r>
              <a:endPara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srgbClr val="C00000"/>
                </a:solidFill>
                <a:latin typeface="+mj-lt"/>
              </a:endParaRPr>
            </a:p>
            <a:p>
              <a:pPr marL="171450" lvl="0" indent="-17145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Химический способ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– опрыскивание гербицидами и (или) арборицидами;</a:t>
              </a:r>
              <a:endParaRPr lang="ru-RU" sz="900" dirty="0">
                <a:solidFill>
                  <a:prstClr val="black"/>
                </a:solidFill>
                <a:latin typeface="+mj-lt"/>
              </a:endParaRPr>
            </a:p>
            <a:p>
              <a:pPr marL="171450" lvl="0" indent="-17145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Механический способ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– скашивание, уборка сухих растений, выкапывание корневой системы;</a:t>
              </a:r>
              <a:endParaRPr lang="ru-RU" sz="900" dirty="0">
                <a:solidFill>
                  <a:prstClr val="black"/>
                </a:solidFill>
                <a:latin typeface="+mj-lt"/>
              </a:endParaRPr>
            </a:p>
            <a:p>
              <a:pPr marL="171450" lvl="0" indent="-17145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Агротехнический</a:t>
              </a:r>
              <a:r>
                <a:rPr lang="en-US" sz="900" b="1" dirty="0" smtClean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способ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– обработка почвы, посев многолетних трав.</a:t>
              </a:r>
              <a:endParaRPr lang="en-US" sz="900" dirty="0" smtClean="0">
                <a:solidFill>
                  <a:prstClr val="black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r>
                <a:rPr lang="ru-RU" b="1" dirty="0" smtClean="0">
                  <a:solidFill>
                    <a:srgbClr val="C00000"/>
                  </a:solidFill>
                  <a:latin typeface="+mj-lt"/>
                </a:rPr>
                <a:t>!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 По закону собственник должен удалять борщевик </a:t>
              </a: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на расстоянии 5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м от частного домовладения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ru-RU" sz="900" i="1" dirty="0" smtClean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ст</a:t>
              </a:r>
              <a:r>
                <a:rPr lang="ru-RU" sz="900" i="1" dirty="0">
                  <a:solidFill>
                    <a:prstClr val="black"/>
                  </a:solidFill>
                  <a:latin typeface="+mj-lt"/>
                </a:rPr>
                <a:t>. 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68, Закон МО № 191/2014-ОЗ </a:t>
              </a:r>
              <a:r>
                <a:rPr lang="ru-RU" sz="900" i="1" dirty="0">
                  <a:solidFill>
                    <a:prstClr val="black"/>
                  </a:solidFill>
                  <a:latin typeface="+mj-lt"/>
                </a:rPr>
                <a:t>«О регулировании дополнительных вопросов в сфере благоустройства в 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МО»).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ru-RU" sz="1000" b="1" i="1" u="sng" dirty="0" smtClean="0">
                  <a:solidFill>
                    <a:srgbClr val="FF0000"/>
                  </a:solidFill>
                </a:rPr>
                <a:t>Соблюдайте </a:t>
              </a:r>
              <a:r>
                <a:rPr lang="ru-RU" sz="1000" b="1" i="1" u="sng" dirty="0">
                  <a:solidFill>
                    <a:srgbClr val="FF0000"/>
                  </a:solidFill>
                </a:rPr>
                <a:t>меры предосторожности! </a:t>
              </a:r>
              <a:r>
                <a:rPr lang="ru-RU" sz="900" i="1" dirty="0" smtClean="0">
                  <a:solidFill>
                    <a:srgbClr val="FF0000"/>
                  </a:solidFill>
                </a:rPr>
                <a:t>Используйте </a:t>
              </a:r>
              <a:r>
                <a:rPr lang="ru-RU" sz="900" i="1" dirty="0">
                  <a:solidFill>
                    <a:srgbClr val="FF0000"/>
                  </a:solidFill>
                </a:rPr>
                <a:t>защитную одежду и очки. Не </a:t>
              </a:r>
              <a:r>
                <a:rPr lang="ru-RU" sz="900" i="1" dirty="0" smtClean="0">
                  <a:solidFill>
                    <a:srgbClr val="FF0000"/>
                  </a:solidFill>
                </a:rPr>
                <a:t>допускайте </a:t>
              </a:r>
              <a:r>
                <a:rPr lang="ru-RU" sz="900" i="1" dirty="0">
                  <a:solidFill>
                    <a:srgbClr val="FF0000"/>
                  </a:solidFill>
                </a:rPr>
                <a:t>попадания сока борщевика на тело. </a:t>
              </a:r>
              <a:br>
                <a:rPr lang="ru-RU" sz="900" i="1" dirty="0">
                  <a:solidFill>
                    <a:srgbClr val="FF0000"/>
                  </a:solidFill>
                </a:rPr>
              </a:br>
              <a:r>
                <a:rPr lang="ru-RU" sz="1000" b="1" i="1" u="sng" dirty="0">
                  <a:solidFill>
                    <a:srgbClr val="FF0000"/>
                  </a:solidFill>
                </a:rPr>
                <a:t>Это опасно!!!!!</a:t>
              </a:r>
              <a:endParaRPr lang="en-US" sz="1000" b="1" i="1" u="sng" dirty="0">
                <a:solidFill>
                  <a:srgbClr val="FF0000"/>
                </a:solidFill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endParaRPr lang="ru-RU" sz="900" i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endParaRPr lang="ru-RU" sz="300" i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r>
                <a:rPr lang="ru-RU" sz="900" b="1" dirty="0" smtClean="0">
                  <a:solidFill>
                    <a:srgbClr val="FF0000"/>
                  </a:solidFill>
                </a:rPr>
                <a:t>Штраф </a:t>
              </a:r>
              <a:endParaRPr lang="en-US" sz="900" i="1" dirty="0">
                <a:solidFill>
                  <a:prstClr val="black"/>
                </a:solidFill>
              </a:endParaRPr>
            </a:p>
            <a:p>
              <a:pPr marL="342900" lvl="0" indent="-34290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i="1" dirty="0">
                  <a:solidFill>
                    <a:prstClr val="black"/>
                  </a:solidFill>
                </a:rPr>
                <a:t>Физические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 лица  - до </a:t>
              </a:r>
              <a:r>
                <a:rPr lang="ru-RU" sz="900" i="1" dirty="0">
                  <a:solidFill>
                    <a:prstClr val="black"/>
                  </a:solidFill>
                </a:rPr>
                <a:t>5 тыс. руб.</a:t>
              </a:r>
            </a:p>
            <a:p>
              <a:pPr marL="342900" indent="-34290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i="1" dirty="0">
                  <a:solidFill>
                    <a:prstClr val="black"/>
                  </a:solidFill>
                </a:rPr>
                <a:t>Должностные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лица - </a:t>
              </a:r>
              <a:r>
                <a:rPr lang="ru-RU" sz="900" i="1" dirty="0">
                  <a:solidFill>
                    <a:prstClr val="black"/>
                  </a:solidFill>
                </a:rPr>
                <a:t>до 50 тыс. руб.</a:t>
              </a:r>
            </a:p>
            <a:p>
              <a:pPr marL="342900" lvl="0" indent="-34290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i="1" dirty="0">
                  <a:solidFill>
                    <a:prstClr val="black"/>
                  </a:solidFill>
                </a:rPr>
                <a:t>Юридические лица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 - до </a:t>
              </a:r>
              <a:r>
                <a:rPr lang="ru-RU" sz="900" i="1" dirty="0">
                  <a:solidFill>
                    <a:prstClr val="black"/>
                  </a:solidFill>
                </a:rPr>
                <a:t>1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млн </a:t>
              </a:r>
              <a:r>
                <a:rPr lang="ru-RU" sz="900" i="1" dirty="0">
                  <a:solidFill>
                    <a:prstClr val="black"/>
                  </a:solidFill>
                </a:rPr>
                <a:t>руб</a:t>
              </a:r>
              <a:r>
                <a:rPr lang="ru-RU" sz="900" i="1" dirty="0" smtClean="0">
                  <a:solidFill>
                    <a:prstClr val="black"/>
                  </a:solidFill>
                </a:rPr>
                <a:t>.</a:t>
              </a:r>
              <a:r>
                <a:rPr lang="ru-RU" sz="900" i="1" dirty="0">
                  <a:solidFill>
                    <a:prstClr val="black"/>
                  </a:solidFill>
                </a:rPr>
                <a:t> </a:t>
              </a:r>
              <a:endParaRPr lang="ru-RU" sz="900" i="1" dirty="0" smtClean="0">
                <a:solidFill>
                  <a:prstClr val="black"/>
                </a:solidFill>
              </a:endParaRPr>
            </a:p>
            <a:p>
              <a:pPr lvl="0" algn="r">
                <a:lnSpc>
                  <a:spcPct val="70000"/>
                </a:lnSpc>
                <a:spcBef>
                  <a:spcPct val="20000"/>
                </a:spcBef>
              </a:pPr>
              <a:r>
                <a:rPr lang="ru-RU" sz="900" i="1" dirty="0">
                  <a:solidFill>
                    <a:prstClr val="black"/>
                  </a:solidFill>
                </a:rPr>
                <a:t>(</a:t>
              </a:r>
              <a:r>
                <a:rPr lang="ru-RU" sz="900" i="1" dirty="0" smtClean="0">
                  <a:solidFill>
                    <a:prstClr val="black"/>
                  </a:solidFill>
                </a:rPr>
                <a:t>ч</a:t>
              </a:r>
              <a:r>
                <a:rPr lang="ru-RU" sz="900" i="1" dirty="0">
                  <a:solidFill>
                    <a:prstClr val="black"/>
                  </a:solidFill>
                </a:rPr>
                <a:t>. 5 ст. 6.11 КоАП МО)</a:t>
              </a:r>
              <a:endParaRPr lang="en-US" sz="900" i="1" dirty="0">
                <a:solidFill>
                  <a:prstClr val="black"/>
                </a:solidFill>
              </a:endParaRPr>
            </a:p>
            <a:p>
              <a:pPr lvl="0" algn="ctr"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</a:endParaRPr>
            </a:p>
            <a:p>
              <a:pPr lvl="0" algn="ctr">
                <a:spcBef>
                  <a:spcPct val="20000"/>
                </a:spcBef>
              </a:pPr>
              <a:endParaRPr lang="ru-RU" sz="900" b="1" dirty="0">
                <a:solidFill>
                  <a:prstClr val="black"/>
                </a:solidFill>
              </a:endParaRPr>
            </a:p>
            <a:p>
              <a:pPr lvl="0" algn="just">
                <a:spcBef>
                  <a:spcPct val="20000"/>
                </a:spcBef>
              </a:pPr>
              <a:endParaRPr lang="ru-RU" sz="800" i="1" dirty="0">
                <a:solidFill>
                  <a:prstClr val="black"/>
                </a:solidFill>
              </a:endParaRPr>
            </a:p>
            <a:p>
              <a:pPr lvl="0" algn="just">
                <a:spcBef>
                  <a:spcPct val="20000"/>
                </a:spcBef>
              </a:pPr>
              <a:endParaRPr lang="ru-RU" sz="800" i="1" dirty="0" smtClean="0">
                <a:solidFill>
                  <a:prstClr val="black"/>
                </a:soli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026" name="Picture 2" descr="ÐÐ°ÑÑÐ¸Ð½ÐºÐ¸ Ð¿Ð¾ Ð·Ð°Ð¿ÑÐ¾ÑÑ Ð±Ð¾ÑÑÐµÐ²Ð¸Ðº Ð¸ Ð´ÐµÑÐ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98" y="2811315"/>
              <a:ext cx="1865231" cy="1205405"/>
            </a:xfrm>
            <a:prstGeom prst="rect">
              <a:avLst/>
            </a:prstGeom>
            <a:grpFill/>
            <a:ln w="38100">
              <a:solidFill>
                <a:schemeClr val="bg2"/>
              </a:solidFill>
            </a:ln>
            <a:extLst/>
          </p:spPr>
        </p:pic>
      </p:grpSp>
      <p:sp>
        <p:nvSpPr>
          <p:cNvPr id="33" name="Блок-схема: альтернативный процесс 32"/>
          <p:cNvSpPr/>
          <p:nvPr/>
        </p:nvSpPr>
        <p:spPr>
          <a:xfrm>
            <a:off x="6154534" y="0"/>
            <a:ext cx="2983062" cy="494116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НАЗНАЧЕНИЮ!</a:t>
            </a:r>
            <a:endParaRPr lang="en-US" sz="12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lvl="0" algn="just">
              <a:spcBef>
                <a:spcPct val="20000"/>
              </a:spcBef>
            </a:pPr>
            <a:endParaRPr lang="ru-RU" dirty="0"/>
          </a:p>
          <a:p>
            <a:pPr lvl="0" algn="just">
              <a:spcBef>
                <a:spcPct val="20000"/>
              </a:spcBef>
            </a:pPr>
            <a:endParaRPr lang="en-US" sz="9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900" b="1" dirty="0" smtClean="0">
                <a:solidFill>
                  <a:schemeClr val="tx1"/>
                </a:solidFill>
              </a:rPr>
              <a:t>Вид </a:t>
            </a:r>
            <a:r>
              <a:rPr lang="ru-RU" sz="900" b="1" dirty="0">
                <a:solidFill>
                  <a:schemeClr val="tx1"/>
                </a:solidFill>
              </a:rPr>
              <a:t>разрешенного использования (ВРИ) </a:t>
            </a:r>
            <a:r>
              <a:rPr lang="ru-RU" sz="900" dirty="0">
                <a:solidFill>
                  <a:schemeClr val="tx1"/>
                </a:solidFill>
              </a:rPr>
              <a:t>— это </a:t>
            </a:r>
            <a:r>
              <a:rPr lang="ru-RU" sz="900" dirty="0" smtClean="0">
                <a:solidFill>
                  <a:schemeClr val="tx1"/>
                </a:solidFill>
              </a:rPr>
              <a:t>допустимое функциональное использование </a:t>
            </a:r>
            <a:r>
              <a:rPr lang="ru-RU" sz="900" dirty="0">
                <a:solidFill>
                  <a:schemeClr val="tx1"/>
                </a:solidFill>
              </a:rPr>
              <a:t>земельного участка, а также </a:t>
            </a:r>
            <a:r>
              <a:rPr lang="ru-RU" sz="900" dirty="0" smtClean="0">
                <a:solidFill>
                  <a:schemeClr val="tx1"/>
                </a:solidFill>
              </a:rPr>
              <a:t>размещенных на </a:t>
            </a:r>
            <a:r>
              <a:rPr lang="ru-RU" sz="900" dirty="0">
                <a:solidFill>
                  <a:schemeClr val="tx1"/>
                </a:solidFill>
              </a:rPr>
              <a:t>нем капитальных объектов.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endParaRPr lang="en-US" sz="600" i="1" dirty="0">
              <a:solidFill>
                <a:prstClr val="black"/>
              </a:solidFill>
              <a:latin typeface="+mj-lt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  <a:latin typeface="+mj-lt"/>
              </a:rPr>
              <a:t>Узнать вид разрешенного использования земли можно на сайте </a:t>
            </a:r>
            <a:r>
              <a:rPr lang="ru-RU" sz="900" dirty="0" err="1" smtClean="0">
                <a:solidFill>
                  <a:prstClr val="black"/>
                </a:solidFill>
                <a:latin typeface="+mj-lt"/>
              </a:rPr>
              <a:t>Росреестра</a:t>
            </a:r>
            <a:r>
              <a:rPr lang="ru-RU" sz="9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000" b="1" u="sng" dirty="0" smtClean="0">
                <a:solidFill>
                  <a:srgbClr val="C00000"/>
                </a:solidFill>
                <a:latin typeface="+mj-lt"/>
              </a:rPr>
              <a:t>www.rosreestr.ru</a:t>
            </a:r>
            <a:endParaRPr lang="ru-RU" sz="1000" b="1" u="sng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900" dirty="0"/>
              <a:t/>
            </a:r>
            <a:br>
              <a:rPr lang="ru-RU" sz="900" dirty="0"/>
            </a:br>
            <a:r>
              <a:rPr lang="ru-RU" sz="900" b="1" dirty="0" smtClean="0">
                <a:solidFill>
                  <a:srgbClr val="C00000"/>
                </a:solidFill>
              </a:rPr>
              <a:t>Классификатор </a:t>
            </a:r>
            <a:r>
              <a:rPr lang="ru-RU" sz="900" b="1" dirty="0">
                <a:solidFill>
                  <a:srgbClr val="C00000"/>
                </a:solidFill>
              </a:rPr>
              <a:t>видов разрешенного использования земельных </a:t>
            </a:r>
            <a:r>
              <a:rPr lang="ru-RU" sz="900" b="1" dirty="0" smtClean="0">
                <a:solidFill>
                  <a:srgbClr val="C00000"/>
                </a:solidFill>
              </a:rPr>
              <a:t>участков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подскажет,  </a:t>
            </a:r>
            <a:r>
              <a:rPr lang="ru-RU" sz="900" dirty="0">
                <a:solidFill>
                  <a:schemeClr val="tx1"/>
                </a:solidFill>
              </a:rPr>
              <a:t>какую деятельность можно </a:t>
            </a:r>
            <a:r>
              <a:rPr lang="ru-RU" sz="900" dirty="0" smtClean="0">
                <a:solidFill>
                  <a:schemeClr val="tx1"/>
                </a:solidFill>
              </a:rPr>
              <a:t>вести на участке </a:t>
            </a:r>
            <a:r>
              <a:rPr lang="ru-RU" sz="900" i="1" dirty="0" smtClean="0">
                <a:solidFill>
                  <a:schemeClr val="tx1"/>
                </a:solidFill>
              </a:rPr>
              <a:t>(утвержден </a:t>
            </a:r>
            <a:r>
              <a:rPr lang="ru-RU" sz="900" i="1" dirty="0">
                <a:solidFill>
                  <a:schemeClr val="tx1"/>
                </a:solidFill>
              </a:rPr>
              <a:t>Приказом Минэкономразвития России от 01.09.2014 № 540</a:t>
            </a:r>
            <a:r>
              <a:rPr lang="ru-RU" sz="900" i="1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ru-RU" sz="900" i="1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rgbClr val="FF0000"/>
                </a:solidFill>
              </a:rPr>
              <a:t>Штраф </a:t>
            </a:r>
            <a:endParaRPr lang="en-US" sz="900" i="1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Физические  лица  - </a:t>
            </a:r>
            <a:r>
              <a:rPr lang="ru-RU" sz="900" i="1" dirty="0" smtClean="0">
                <a:solidFill>
                  <a:prstClr val="black"/>
                </a:solidFill>
              </a:rPr>
              <a:t>от 10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Должностные лица - </a:t>
            </a:r>
            <a:r>
              <a:rPr lang="ru-RU" sz="900" i="1" dirty="0" smtClean="0">
                <a:solidFill>
                  <a:prstClr val="black"/>
                </a:solidFill>
              </a:rPr>
              <a:t>от 20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</a:p>
          <a:p>
            <a:pPr marL="342900" lvl="0" indent="-342900" algn="just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Юридические лица  - </a:t>
            </a:r>
            <a:r>
              <a:rPr lang="ru-RU" sz="900" i="1" dirty="0" smtClean="0">
                <a:solidFill>
                  <a:prstClr val="black"/>
                </a:solidFill>
              </a:rPr>
              <a:t>от 100 тыс. руб. </a:t>
            </a:r>
            <a:endParaRPr lang="ru-RU" sz="900" i="1" dirty="0">
              <a:solidFill>
                <a:prstClr val="black"/>
              </a:solidFill>
            </a:endParaRPr>
          </a:p>
          <a:p>
            <a:pPr lvl="0" algn="r">
              <a:lnSpc>
                <a:spcPct val="70000"/>
              </a:lnSpc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(ч. </a:t>
            </a:r>
            <a:r>
              <a:rPr lang="ru-RU" sz="900" i="1" dirty="0" smtClean="0">
                <a:solidFill>
                  <a:prstClr val="black"/>
                </a:solidFill>
              </a:rPr>
              <a:t>1 </a:t>
            </a:r>
            <a:r>
              <a:rPr lang="ru-RU" sz="900" i="1" dirty="0">
                <a:solidFill>
                  <a:prstClr val="black"/>
                </a:solidFill>
              </a:rPr>
              <a:t>ст. </a:t>
            </a:r>
            <a:r>
              <a:rPr lang="ru-RU" sz="900" i="1" dirty="0" smtClean="0">
                <a:solidFill>
                  <a:prstClr val="black"/>
                </a:solidFill>
              </a:rPr>
              <a:t>8.8 </a:t>
            </a:r>
            <a:r>
              <a:rPr lang="ru-RU" sz="900" i="1" dirty="0">
                <a:solidFill>
                  <a:prstClr val="black"/>
                </a:solidFill>
              </a:rPr>
              <a:t>КоАП </a:t>
            </a:r>
            <a:r>
              <a:rPr lang="ru-RU" sz="900" i="1" dirty="0" smtClean="0">
                <a:solidFill>
                  <a:prstClr val="black"/>
                </a:solidFill>
              </a:rPr>
              <a:t>РФ)</a:t>
            </a:r>
            <a:endParaRPr lang="en-US" sz="900" i="1" dirty="0">
              <a:solidFill>
                <a:prstClr val="black"/>
              </a:solidFill>
            </a:endParaRPr>
          </a:p>
          <a:p>
            <a:pPr algn="just"/>
            <a:endParaRPr lang="ru-RU" sz="900" i="1" dirty="0">
              <a:solidFill>
                <a:schemeClr val="tx1"/>
              </a:solidFill>
            </a:endParaRPr>
          </a:p>
          <a:p>
            <a:pPr lvl="0" algn="just">
              <a:spcBef>
                <a:spcPct val="20000"/>
              </a:spcBef>
            </a:pPr>
            <a:endParaRPr lang="en-US" sz="80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160938" y="4983461"/>
            <a:ext cx="2983062" cy="1440160"/>
          </a:xfrm>
          <a:prstGeom prst="flowChartAlternateProcess">
            <a:avLst/>
          </a:prstGeom>
          <a:solidFill>
            <a:srgbClr val="FFFF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lvl="0" algn="ctr">
              <a:spcBef>
                <a:spcPct val="20000"/>
              </a:spcBef>
            </a:pPr>
            <a:r>
              <a:rPr lang="ru-RU" sz="1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ЗАМЕТИЛ НАРУШЕНИЕ – СООБЩИ!</a:t>
            </a:r>
          </a:p>
          <a:p>
            <a:pPr lvl="0" algn="ctr">
              <a:spcBef>
                <a:spcPct val="20000"/>
              </a:spcBef>
            </a:pPr>
            <a:endParaRPr lang="ru-RU" sz="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 err="1" smtClean="0">
                <a:solidFill>
                  <a:prstClr val="black"/>
                </a:solidFill>
              </a:rPr>
              <a:t>Добродел</a:t>
            </a:r>
            <a:endParaRPr lang="ru-RU" sz="900" dirty="0" smtClean="0">
              <a:solidFill>
                <a:prstClr val="black"/>
              </a:solidFill>
            </a:endParaRP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Администрация </a:t>
            </a:r>
            <a:r>
              <a:rPr lang="ru-RU" sz="900" dirty="0" err="1" smtClean="0">
                <a:solidFill>
                  <a:prstClr val="black"/>
                </a:solidFill>
              </a:rPr>
              <a:t>г.о</a:t>
            </a:r>
            <a:r>
              <a:rPr lang="ru-RU" sz="900" dirty="0" smtClean="0">
                <a:solidFill>
                  <a:prstClr val="black"/>
                </a:solidFill>
              </a:rPr>
              <a:t>. Лобня Московской области</a:t>
            </a: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Адрес        МО, </a:t>
            </a:r>
            <a:r>
              <a:rPr lang="ru-RU" sz="900" dirty="0" err="1" smtClean="0">
                <a:solidFill>
                  <a:prstClr val="black"/>
                </a:solidFill>
              </a:rPr>
              <a:t>г.Лобня</a:t>
            </a:r>
            <a:r>
              <a:rPr lang="ru-RU" sz="900" dirty="0" smtClean="0">
                <a:solidFill>
                  <a:prstClr val="black"/>
                </a:solidFill>
              </a:rPr>
              <a:t>, </a:t>
            </a:r>
            <a:r>
              <a:rPr lang="ru-RU" sz="900" dirty="0" err="1" smtClean="0">
                <a:solidFill>
                  <a:prstClr val="black"/>
                </a:solidFill>
              </a:rPr>
              <a:t>ул.Ленина</a:t>
            </a:r>
            <a:r>
              <a:rPr lang="ru-RU" sz="900" dirty="0" smtClean="0">
                <a:solidFill>
                  <a:prstClr val="black"/>
                </a:solidFill>
              </a:rPr>
              <a:t>, д.21</a:t>
            </a: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Телефон   8 495 577 12 43</a:t>
            </a:r>
          </a:p>
          <a:p>
            <a:pPr lvl="0" algn="just">
              <a:spcBef>
                <a:spcPct val="20000"/>
              </a:spcBef>
            </a:pPr>
            <a:r>
              <a:rPr lang="en-US" sz="900" dirty="0" smtClean="0">
                <a:solidFill>
                  <a:prstClr val="black"/>
                </a:solidFill>
              </a:rPr>
              <a:t>E-MAIL </a:t>
            </a:r>
            <a:r>
              <a:rPr lang="ru-RU" sz="900" dirty="0" smtClean="0">
                <a:solidFill>
                  <a:prstClr val="black"/>
                </a:solidFill>
              </a:rPr>
              <a:t>     </a:t>
            </a:r>
            <a:r>
              <a:rPr lang="en-US" sz="900" smtClean="0">
                <a:solidFill>
                  <a:prstClr val="black"/>
                </a:solidFill>
              </a:rPr>
              <a:t>lobadm@lobadm.ru</a:t>
            </a:r>
            <a:endParaRPr lang="en-US" sz="9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Личный прием граждан по ________ с __ до__</a:t>
            </a:r>
          </a:p>
          <a:p>
            <a:pPr lvl="0" algn="ctr">
              <a:spcBef>
                <a:spcPct val="20000"/>
              </a:spcBef>
            </a:pPr>
            <a:endParaRPr lang="ru-RU" sz="700" i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700" i="1" dirty="0" smtClean="0">
                <a:solidFill>
                  <a:prstClr val="black"/>
                </a:solidFill>
              </a:rPr>
              <a:t>Фото: </a:t>
            </a:r>
            <a:r>
              <a:rPr lang="ru-RU" sz="700" i="1" dirty="0" err="1" smtClean="0">
                <a:solidFill>
                  <a:prstClr val="black"/>
                </a:solidFill>
              </a:rPr>
              <a:t>Е.Егоренкова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А.Кожохин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А.Манзюк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Д.Трудников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Е.Корнилов</a:t>
            </a:r>
            <a:r>
              <a:rPr lang="ru-RU" sz="700" i="1" dirty="0" smtClean="0">
                <a:solidFill>
                  <a:prstClr val="black"/>
                </a:solidFill>
              </a:rPr>
              <a:t>, А</a:t>
            </a:r>
            <a:r>
              <a:rPr lang="en-US" sz="700" i="1" dirty="0">
                <a:solidFill>
                  <a:prstClr val="black"/>
                </a:solidFill>
              </a:rPr>
              <a:t>.</a:t>
            </a:r>
            <a:r>
              <a:rPr lang="ru-RU" sz="700" i="1" dirty="0" err="1" smtClean="0">
                <a:solidFill>
                  <a:prstClr val="black"/>
                </a:solidFill>
              </a:rPr>
              <a:t>Сесюков</a:t>
            </a:r>
            <a:r>
              <a:rPr lang="en-US" sz="700" i="1" dirty="0" smtClean="0">
                <a:solidFill>
                  <a:prstClr val="black"/>
                </a:solidFill>
              </a:rPr>
              <a:t> </a:t>
            </a:r>
            <a:r>
              <a:rPr lang="ru-RU" sz="700" i="1" dirty="0">
                <a:solidFill>
                  <a:prstClr val="black"/>
                </a:solidFill>
              </a:rPr>
              <a:t>,</a:t>
            </a:r>
            <a:r>
              <a:rPr lang="ru-RU" sz="700" i="1" dirty="0" smtClean="0">
                <a:solidFill>
                  <a:prstClr val="black"/>
                </a:solidFill>
              </a:rPr>
              <a:t> </a:t>
            </a:r>
            <a:r>
              <a:rPr lang="en-US" sz="700" i="1" dirty="0" smtClean="0">
                <a:solidFill>
                  <a:prstClr val="black"/>
                </a:solidFill>
                <a:hlinkClick r:id="rId5"/>
              </a:rPr>
              <a:t>inorehovo.ru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en-US" sz="700" i="1" dirty="0" smtClean="0">
                <a:solidFill>
                  <a:prstClr val="black"/>
                </a:solidFill>
                <a:hlinkClick r:id="rId6"/>
              </a:rPr>
              <a:t>avito.ru</a:t>
            </a:r>
            <a:r>
              <a:rPr lang="en-US" sz="700" i="1" dirty="0" smtClean="0">
                <a:solidFill>
                  <a:prstClr val="black"/>
                </a:solidFill>
              </a:rPr>
              <a:t> 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en-US" sz="700" i="1" dirty="0" smtClean="0">
                <a:hlinkClick r:id="rId7"/>
              </a:rPr>
              <a:t>dg-yug.ru</a:t>
            </a:r>
            <a:r>
              <a:rPr lang="ru-RU" sz="700" i="1" dirty="0" smtClean="0">
                <a:solidFill>
                  <a:schemeClr val="tx1"/>
                </a:solidFill>
              </a:rPr>
              <a:t>, свободный источник Интернет</a:t>
            </a:r>
          </a:p>
          <a:p>
            <a:pPr algn="ctr"/>
            <a:endParaRPr lang="ru-RU" dirty="0"/>
          </a:p>
        </p:txBody>
      </p:sp>
      <p:pic>
        <p:nvPicPr>
          <p:cNvPr id="16" name="Picture 6" descr="ÐÐ°ÑÑÐ¸Ð½ÐºÐ¸ Ð¿Ð¾ Ð·Ð°Ð¿ÑÐ¾ÑÑ Ð´Ð¾Ð±ÑÐ¾Ð´ÐµÐ»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t="8440" r="12526" b="9702"/>
          <a:stretch/>
        </p:blipFill>
        <p:spPr bwMode="auto">
          <a:xfrm>
            <a:off x="7051747" y="5433640"/>
            <a:ext cx="150370" cy="1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71" y="425229"/>
            <a:ext cx="1984720" cy="132314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xtLst/>
        </p:spPr>
      </p:pic>
      <p:pic>
        <p:nvPicPr>
          <p:cNvPr id="19" name="Рисунок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619" y="452418"/>
            <a:ext cx="2049809" cy="13681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596" y="3284984"/>
            <a:ext cx="1686904" cy="1265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8" name="Рисунок 17" descr="C:\Users\VladimirovaOA\Desktop\Свалка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36" y="2302374"/>
            <a:ext cx="1944216" cy="1245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452418"/>
            <a:ext cx="1581770" cy="120956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750" y="1214791"/>
            <a:ext cx="1561994" cy="10384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427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624</Words>
  <Application>Microsoft Office PowerPoint</Application>
  <PresentationFormat>Экран (4:3)</PresentationFormat>
  <Paragraphs>228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Comic Sans MS</vt:lpstr>
      <vt:lpstr>Тема Office</vt:lpstr>
      <vt:lpstr>Презентация PowerPoint</vt:lpstr>
      <vt:lpstr>Презентация PowerPoint</vt:lpstr>
    </vt:vector>
  </TitlesOfParts>
  <Company>SportMaster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VDurnin</dc:creator>
  <cp:lastModifiedBy>Рожкова Дарья Олеговна</cp:lastModifiedBy>
  <cp:revision>155</cp:revision>
  <cp:lastPrinted>2019-10-08T10:25:34Z</cp:lastPrinted>
  <dcterms:created xsi:type="dcterms:W3CDTF">2019-09-11T10:14:15Z</dcterms:created>
  <dcterms:modified xsi:type="dcterms:W3CDTF">2020-10-09T10:57:36Z</dcterms:modified>
</cp:coreProperties>
</file>